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68" r:id="rId5"/>
    <p:sldId id="270" r:id="rId6"/>
    <p:sldId id="272" r:id="rId7"/>
    <p:sldId id="274" r:id="rId8"/>
    <p:sldId id="276" r:id="rId9"/>
    <p:sldId id="278" r:id="rId10"/>
    <p:sldId id="286" r:id="rId11"/>
    <p:sldId id="280" r:id="rId12"/>
    <p:sldId id="282" r:id="rId1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638" autoAdjust="0"/>
  </p:normalViewPr>
  <p:slideViewPr>
    <p:cSldViewPr>
      <p:cViewPr>
        <p:scale>
          <a:sx n="69" d="100"/>
          <a:sy n="69" d="100"/>
        </p:scale>
        <p:origin x="-1236" y="-318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BA5CD4A-4080-4127-83AE-CC0DBD94F6E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063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05C413F5-11E5-44A3-B528-E4C3F2F0D57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22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微软雅黑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ECC0F-AD77-4AC9-944E-2BCC1E9636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CBC1A-54B9-4F20-98A6-B86D8C492C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AE1032-0FDC-4897-A43A-36BE410E9ED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C92C9-1444-4464-9D5D-605C813824A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0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9878B3-C9E4-4DB5-8F6C-E9221A9CD3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9C706-C3F7-44B6-BBE7-CF0D711BE6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A58A39-43AC-439F-8700-FA5F21DC53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4CEEEA-7E24-469A-8F75-28434A6DAE7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71111A-1019-434B-B810-DCF26C6E81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9C3771-0A28-49A9-8A23-38E851282D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3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66ECC-C1CF-4FF2-825C-C78AB6EE28F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宋体" pitchFamily="2"/>
                <a:cs typeface="Tahoma" pitchFamily="2"/>
              </a:defRPr>
            </a:lvl1pPr>
          </a:lstStyle>
          <a:p>
            <a:pPr lvl="0"/>
            <a:fld id="{11513E01-0684-49EB-B0F3-44EE61E60DBD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微软雅黑" pitchFamily="2"/>
          <a:cs typeface="Lucida Sans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431800" y="467469"/>
            <a:ext cx="9071640" cy="18752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Méthode du détection d'une </a:t>
            </a:r>
            <a:r>
              <a:rPr lang="fr-FR" dirty="0" err="1"/>
              <a:t>exoplanète</a:t>
            </a:r>
            <a:r>
              <a:rPr lang="fr-FR" dirty="0"/>
              <a:t> :</a:t>
            </a:r>
            <a:br>
              <a:rPr lang="fr-FR" dirty="0"/>
            </a:br>
            <a:r>
              <a:rPr lang="fr-FR" dirty="0"/>
              <a:t>Les vitesses radiales et transit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75816" y="2560112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>
              <a:buNone/>
            </a:pPr>
            <a:endParaRPr lang="fr-FR" dirty="0"/>
          </a:p>
          <a:p>
            <a:pPr lvl="0"/>
            <a:r>
              <a:rPr lang="fr-FR" dirty="0"/>
              <a:t>Difficile d'observer directement une </a:t>
            </a:r>
            <a:r>
              <a:rPr lang="fr-FR" dirty="0" err="1"/>
              <a:t>exoplanète</a:t>
            </a:r>
            <a:r>
              <a:rPr lang="fr-FR" dirty="0"/>
              <a:t> à cause de la lumière de son étoile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Mais la présence d'une </a:t>
            </a:r>
            <a:r>
              <a:rPr lang="fr-FR" dirty="0" err="1"/>
              <a:t>exoplanète</a:t>
            </a:r>
            <a:r>
              <a:rPr lang="fr-FR" dirty="0"/>
              <a:t> induit à </a:t>
            </a:r>
            <a:r>
              <a:rPr lang="fr-FR" dirty="0" smtClean="0"/>
              <a:t>une </a:t>
            </a:r>
            <a:r>
              <a:rPr lang="fr-FR" dirty="0"/>
              <a:t>légère déplacement de son étoile</a:t>
            </a:r>
          </a:p>
          <a:p>
            <a:pPr lvl="0"/>
            <a:endParaRPr lang="fr-FR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5" y="6734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3000">
        <p:checker/>
      </p:transition>
    </mc:Choice>
    <mc:Fallback>
      <p:transition spd="slow" advTm="33000">
        <p:checker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Tm="19000">
        <p14:switch dir="r"/>
      </p:transition>
    </mc:Choice>
    <mc:Fallback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/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Période de transit = période de révolution de la planète</a:t>
            </a:r>
          </a:p>
          <a:p>
            <a:pPr lvl="0"/>
            <a:r>
              <a:rPr lang="fr-FR" dirty="0"/>
              <a:t>Profondeur de transit =taille de la planète</a:t>
            </a:r>
          </a:p>
          <a:p>
            <a:pPr lvl="0"/>
            <a:r>
              <a:rPr lang="fr-FR" dirty="0"/>
              <a:t>Ne nécessite pas de trop grande </a:t>
            </a:r>
            <a:r>
              <a:rPr lang="fr-FR" dirty="0" smtClean="0"/>
              <a:t>télescope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8000">
        <p14:prism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000" u="sng">
                <a:solidFill>
                  <a:srgbClr val="000000"/>
                </a:solidFill>
              </a:rPr>
              <a:t>En quoi cette méthode est elle limite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83640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marL="0" lvl="0" indent="0">
              <a:buNone/>
            </a:pPr>
            <a:endParaRPr lang="fr-FR" dirty="0"/>
          </a:p>
          <a:p>
            <a:pPr lvl="0">
              <a:buNone/>
            </a:pPr>
            <a:r>
              <a:rPr lang="fr-FR" dirty="0"/>
              <a:t>-Difficile d'avoir un angle </a:t>
            </a:r>
            <a:r>
              <a:rPr lang="fr-FR" dirty="0" smtClean="0"/>
              <a:t>favorable</a:t>
            </a:r>
          </a:p>
          <a:p>
            <a:pPr lvl="0">
              <a:buNone/>
            </a:pPr>
            <a:r>
              <a:rPr lang="fr-FR" dirty="0" smtClean="0"/>
              <a:t>-Attendre longtemps 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4000">
        <p14:flip dir="r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360000"/>
            <a:ext cx="9792000" cy="7056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0">
        <p14:ferris dir="l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d'une étoile par effet Doppler</a:t>
            </a:r>
            <a:endParaRPr lang="fr-FR" u="sng" dirty="0"/>
          </a:p>
        </p:txBody>
      </p:sp>
      <p:pic>
        <p:nvPicPr>
          <p:cNvPr id="4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71" y="1691605"/>
            <a:ext cx="4295623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58" y="2052729"/>
            <a:ext cx="5732975" cy="357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0">
        <p14:prism isContent="1" isInverted="1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Détermination de la vitesse radiale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96096" y="2088000"/>
            <a:ext cx="3688919" cy="1794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Formule 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6000" b="0" i="0" u="none" strike="noStrike" kern="1200" baseline="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6000" b="0" i="0" u="none" strike="noStrike" kern="1200" baseline="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=c*Δ λ/λ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211885"/>
            <a:ext cx="10230727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 err="1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Vr</a:t>
            </a: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=vitesse radiale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dirty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c=célérité de la </a:t>
            </a:r>
            <a:r>
              <a:rPr lang="fr-FR" sz="2000" b="0" i="0" u="none" strike="noStrike" kern="1200" dirty="0" smtClean="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rPr>
              <a:t>lumière</a:t>
            </a: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λ:la longueur d’onde d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référence</a:t>
            </a:r>
            <a:endParaRPr lang="fr-FR" sz="2000" b="0" i="0" u="none" strike="noStrike" kern="1200" dirty="0" smtClean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  <a:p>
            <a:pPr lvl="0" hangingPunct="0"/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Δ λ:la différence entre </a:t>
            </a:r>
            <a:r>
              <a:rPr lang="fr-FR" sz="2000" dirty="0" smtClean="0">
                <a:latin typeface="Arial" pitchFamily="18"/>
                <a:ea typeface="微软雅黑" pitchFamily="2"/>
                <a:cs typeface="Lucida Sans" pitchFamily="2"/>
              </a:rPr>
              <a:t>la longueur d’onde </a:t>
            </a:r>
            <a:r>
              <a:rPr lang="fr-FR" sz="2000" dirty="0">
                <a:latin typeface="Arial" pitchFamily="18"/>
                <a:ea typeface="微软雅黑" pitchFamily="2"/>
                <a:cs typeface="Lucida Sans" pitchFamily="2"/>
              </a:rPr>
              <a:t>observé et de la longueur d’onde de référence.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800" b="0" i="0" u="none" strike="noStrike" kern="1200" dirty="0">
              <a:ln>
                <a:noFill/>
              </a:ln>
              <a:latin typeface="Arial" pitchFamily="18"/>
              <a:ea typeface="微软雅黑" pitchFamily="2"/>
              <a:cs typeface="Lucida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9000">
        <p14:flip dir="r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Vitesse radiale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 dirty="0"/>
              <a:t>C'est la projection de la vitesse de l'étoile sur la ligne de visée de l'observateur</a:t>
            </a:r>
          </a:p>
          <a:p>
            <a:pPr lvl="0"/>
            <a:r>
              <a:rPr lang="fr-FR" dirty="0"/>
              <a:t>Positive=&gt;s'éloigne</a:t>
            </a:r>
          </a:p>
          <a:p>
            <a:pPr lvl="0"/>
            <a:r>
              <a:rPr lang="fr-FR" dirty="0"/>
              <a:t>Négative=&gt;se rapproche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0">
        <p14:ferris dir="l"/>
      </p:transition>
    </mc:Choice>
    <mc:Fallback>
      <p:transition spd="slow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107429"/>
            <a:ext cx="6804485" cy="3456384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94" y="3707829"/>
            <a:ext cx="6250983" cy="35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1000">
        <p14:gallery dir="l"/>
      </p:transition>
    </mc:Choice>
    <mc:Fallback>
      <p:transition spd="slow" advTm="3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u="sng">
                <a:solidFill>
                  <a:srgbClr val="000000"/>
                </a:solidFill>
              </a:rPr>
              <a:t>Les intérêts de cette méthode 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r>
              <a:rPr lang="fr-FR" dirty="0"/>
              <a:t>la période orbitale de cette </a:t>
            </a:r>
            <a:r>
              <a:rPr lang="fr-FR" dirty="0" err="1" smtClean="0"/>
              <a:t>exoplanète</a:t>
            </a:r>
            <a:endParaRPr lang="fr-FR" dirty="0" smtClean="0"/>
          </a:p>
          <a:p>
            <a:pPr lvl="0"/>
            <a:r>
              <a:rPr lang="fr-FR" dirty="0" smtClean="0"/>
              <a:t>la </a:t>
            </a:r>
            <a:r>
              <a:rPr lang="fr-FR" dirty="0"/>
              <a:t>distance séparant la planète de </a:t>
            </a:r>
            <a:r>
              <a:rPr lang="fr-FR" dirty="0" smtClean="0"/>
              <a:t>l'étoile</a:t>
            </a:r>
          </a:p>
          <a:p>
            <a:pPr lvl="0"/>
            <a:r>
              <a:rPr lang="fr-FR" dirty="0" smtClean="0"/>
              <a:t>La vitesse de la planète</a:t>
            </a:r>
            <a:endParaRPr lang="fr-FR" dirty="0"/>
          </a:p>
          <a:p>
            <a:pPr lvl="0"/>
            <a:r>
              <a:rPr lang="fr-FR" dirty="0" smtClean="0"/>
              <a:t>La masse de la planète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5000">
        <p14:ripple/>
      </p:transition>
    </mc:Choice>
    <mc:Fallback>
      <p:transition spd="slow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En quoi cette méthode est elle limité 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760" y="1619593"/>
            <a:ext cx="6192688" cy="44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2" y="1907629"/>
            <a:ext cx="763284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000">
        <p14:prism isContent="1"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En quoi consiste la méthode de transit ?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微软雅黑" pitchFamily="2"/>
                <a:cs typeface="Lucida Sans" pitchFamily="2"/>
              </a:defRPr>
            </a:lvl9pPr>
          </a:lstStyle>
          <a:p>
            <a:pPr lvl="0"/>
            <a:r>
              <a:rPr lang="fr-FR"/>
              <a:t>Étudier de façon indirecte la luminosité d'une étoile</a:t>
            </a:r>
          </a:p>
          <a:p>
            <a:pPr lvl="0"/>
            <a:r>
              <a:rPr lang="fr-FR"/>
              <a:t>Planète=&gt;légère baisse de luminosité périodique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5000">
        <p14:glitter pattern="hexagon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204</Words>
  <Application>Microsoft Office PowerPoint</Application>
  <PresentationFormat>Personnalisé</PresentationFormat>
  <Paragraphs>34</Paragraphs>
  <Slides>12</Slides>
  <Notes>11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Méthode du détection d'une exoplanète : Les vitesses radiales et transit</vt:lpstr>
      <vt:lpstr>Présentation PowerPoint</vt:lpstr>
      <vt:lpstr>Détermination de la vitesse radiale d'une étoile par effet Doppler</vt:lpstr>
      <vt:lpstr>Détermination de la vitesse radiale </vt:lpstr>
      <vt:lpstr>Vitesse radiale</vt:lpstr>
      <vt:lpstr>Présentation PowerPoint</vt:lpstr>
      <vt:lpstr>Les intérêts de cette méthode ?</vt:lpstr>
      <vt:lpstr>En quoi cette méthode est elle limité ?</vt:lpstr>
      <vt:lpstr>En quoi consiste la méthode de transit ?</vt:lpstr>
      <vt:lpstr>Présentation PowerPoint</vt:lpstr>
      <vt:lpstr>Les intérêts de cette méthode ?</vt:lpstr>
      <vt:lpstr>En quoi cette méthode est elle limite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étoile/planète</dc:title>
  <dc:creator>zhengxin xu</dc:creator>
  <cp:lastModifiedBy>3678954</cp:lastModifiedBy>
  <cp:revision>67</cp:revision>
  <dcterms:created xsi:type="dcterms:W3CDTF">2017-03-11T12:21:49Z</dcterms:created>
  <dcterms:modified xsi:type="dcterms:W3CDTF">2017-04-22T21:14:19Z</dcterms:modified>
</cp:coreProperties>
</file>